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E13B2-1E66-4F1C-A624-0E89CA94FC9D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9B86B-3C3F-493B-AA19-5ECD80A45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2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/>
              <a:t>ПРОЕКТ «Личное пространство»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1" dirty="0"/>
              <a:t>Разработан командой десятого класса </a:t>
            </a:r>
            <a:r>
              <a:rPr lang="ru-RU" sz="1200" b="0" i="1" dirty="0" smtClean="0"/>
              <a:t>в составе двадцати</a:t>
            </a:r>
            <a:r>
              <a:rPr lang="ru-RU" sz="1200" b="0" i="1" baseline="0" dirty="0" smtClean="0"/>
              <a:t> семи человек      </a:t>
            </a:r>
            <a:r>
              <a:rPr lang="ru-RU" sz="1200" b="0" i="1" dirty="0" smtClean="0"/>
              <a:t>под </a:t>
            </a:r>
            <a:r>
              <a:rPr lang="ru-RU" sz="1200" b="0" i="1" dirty="0"/>
              <a:t>руководством капитана </a:t>
            </a:r>
            <a:r>
              <a:rPr lang="ru-RU" sz="1200" b="0" i="1" dirty="0" err="1"/>
              <a:t>Саламовой</a:t>
            </a:r>
            <a:r>
              <a:rPr lang="ru-RU" sz="1200" b="0" i="1" dirty="0"/>
              <a:t> Зарины Руслановны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87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Мероприятия по продвижению проекта раскрывают особенности информационной компании по продвижению проекта в группах и сообществах социальных сетей, в</a:t>
            </a:r>
            <a:r>
              <a:rPr lang="ru-R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средствах массовой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информации, на информационных стендах в школе и селах, где проживают 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обучающиеся школы-гимназии.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18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содержание проекта включены:  цель,  задачи,  паспорт проекта,     результаты голосования по отбору проектов  и  мероприятия по продвижению данного проекта.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06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проекта:</a:t>
            </a:r>
            <a:r>
              <a:rPr lang="ru-RU" baseline="0" dirty="0"/>
              <a:t>   </a:t>
            </a:r>
          </a:p>
          <a:p>
            <a:r>
              <a:rPr lang="ru-RU" dirty="0"/>
              <a:t>Организовать места хранения личных вещей обучающихся уровней основного общего образования и среднего общего образования муниципального бюджетного общеобразовательного учреждения «Крымская школа-гимназия» Сакского района Республики Крым к началу 2023-2024 учебного года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365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Задачи проекта: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Первое:   </a:t>
            </a:r>
            <a:r>
              <a:rPr lang="ru-RU" i="1" dirty="0"/>
              <a:t>Создать комфортное образовательное пространство для современного школьника</a:t>
            </a:r>
          </a:p>
          <a:p>
            <a:r>
              <a:rPr lang="ru-RU" dirty="0"/>
              <a:t>Второе:   </a:t>
            </a:r>
            <a:r>
              <a:rPr lang="ru-RU" i="1" dirty="0"/>
              <a:t>Создать удобную зону для хранения личных вещей обучающихся, состоящей из металлических шкафов – </a:t>
            </a:r>
            <a:r>
              <a:rPr lang="ru-RU" i="1" dirty="0" err="1"/>
              <a:t>локеров</a:t>
            </a:r>
            <a:r>
              <a:rPr lang="ru-RU" i="1" dirty="0"/>
              <a:t> 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sz="1200" i="1" dirty="0" err="1" smtClean="0"/>
              <a:t>Локеры</a:t>
            </a:r>
            <a:r>
              <a:rPr lang="ru-RU" sz="1200" i="1" dirty="0" smtClean="0"/>
              <a:t> - это удобные шкафчики для безопасного хранения личных вещей, включая сменную обувь, запасной комплект одежды, гигиенические средства, спортивную форму, учебные принадлежности.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01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Актуальность проекта заключается в том, что места хранения личных вещей :</a:t>
            </a:r>
          </a:p>
          <a:p>
            <a:endParaRPr lang="ru-RU" dirty="0" smtClean="0"/>
          </a:p>
          <a:p>
            <a:r>
              <a:rPr lang="ru-RU" dirty="0" smtClean="0"/>
              <a:t>разгрузят </a:t>
            </a:r>
            <a:r>
              <a:rPr lang="ru-RU" dirty="0"/>
              <a:t>рюкзак школьника, снизив риск развития </a:t>
            </a:r>
            <a:r>
              <a:rPr lang="ru-RU" dirty="0" smtClean="0"/>
              <a:t>сколиоза</a:t>
            </a:r>
            <a:r>
              <a:rPr lang="ru-RU" dirty="0"/>
              <a:t>;</a:t>
            </a:r>
          </a:p>
          <a:p>
            <a:endParaRPr lang="ru-RU" dirty="0" smtClean="0"/>
          </a:p>
          <a:p>
            <a:r>
              <a:rPr lang="ru-RU" dirty="0" smtClean="0"/>
              <a:t>создадут </a:t>
            </a:r>
            <a:r>
              <a:rPr lang="ru-RU" dirty="0"/>
              <a:t>защищённое личное пространство, психологически значимое для подростков среднего и старшего школьного возраста;</a:t>
            </a:r>
          </a:p>
          <a:p>
            <a:endParaRPr lang="ru-RU" dirty="0" smtClean="0"/>
          </a:p>
          <a:p>
            <a:r>
              <a:rPr lang="ru-RU" dirty="0" smtClean="0"/>
              <a:t>организуют </a:t>
            </a:r>
            <a:r>
              <a:rPr lang="ru-RU" dirty="0"/>
              <a:t>порядок и чистоту в фойе школы;</a:t>
            </a:r>
          </a:p>
          <a:p>
            <a:endParaRPr lang="ru-RU" dirty="0" smtClean="0"/>
          </a:p>
          <a:p>
            <a:r>
              <a:rPr lang="ru-RU" dirty="0" smtClean="0"/>
              <a:t>помогут </a:t>
            </a:r>
            <a:r>
              <a:rPr lang="ru-RU" dirty="0"/>
              <a:t>в работе по антитеррористической безопасности.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06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Вашему</a:t>
            </a:r>
            <a:r>
              <a:rPr lang="ru-RU" baseline="0" dirty="0"/>
              <a:t> вниманию представлен план реализации проекта.  </a:t>
            </a:r>
            <a:endParaRPr lang="ru-RU" baseline="0" dirty="0" smtClean="0"/>
          </a:p>
          <a:p>
            <a:r>
              <a:rPr lang="ru-RU" baseline="0" dirty="0" smtClean="0"/>
              <a:t>Этапы </a:t>
            </a:r>
            <a:r>
              <a:rPr lang="ru-RU" baseline="0" dirty="0"/>
              <a:t>проекта и работы внутри каждого этапа,  начиная с подготовки проекта до процедуры голосования и конечной реализации проекта, в случае его поддержки в рамках конкурсного отбора. </a:t>
            </a:r>
            <a:endParaRPr lang="ru-RU" baseline="0" dirty="0" smtClean="0"/>
          </a:p>
          <a:p>
            <a:r>
              <a:rPr lang="ru-RU" baseline="0" dirty="0" smtClean="0"/>
              <a:t>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роки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реализации каждого этапа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проекта.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Ответственные лица  -  капитаны школьных команд,   заместитель директора,   советник директора по воспитательной работе   и   директор школы-гимназии.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06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Общая стоимость </a:t>
            </a:r>
            <a:r>
              <a:rPr lang="ru-RU" dirty="0"/>
              <a:t>проекта </a:t>
            </a:r>
            <a:r>
              <a:rPr lang="ru-RU" dirty="0" smtClean="0"/>
              <a:t> </a:t>
            </a:r>
            <a:r>
              <a:rPr lang="ru-RU" dirty="0"/>
              <a:t>триста </a:t>
            </a:r>
            <a:r>
              <a:rPr lang="ru-RU" dirty="0" smtClean="0"/>
              <a:t>сорок тысяч </a:t>
            </a:r>
            <a:r>
              <a:rPr lang="ru-RU" dirty="0"/>
              <a:t>рублей </a:t>
            </a:r>
          </a:p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разрезе источников финансирования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Субсидия бюджетам муниципальных образований из бюджета Республики Крым на </a:t>
            </a:r>
            <a:r>
              <a:rPr lang="ru-RU" dirty="0" err="1" smtClean="0"/>
              <a:t>софинансирование</a:t>
            </a:r>
            <a:r>
              <a:rPr lang="ru-RU" baseline="0" dirty="0" smtClean="0"/>
              <a:t> </a:t>
            </a:r>
            <a:r>
              <a:rPr lang="ru-RU" dirty="0" smtClean="0"/>
              <a:t>проектов    триста восемнадцать тысяч рублей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effectLst/>
              </a:rPr>
              <a:t>Бюджет муниципального района Республики Крым     семнадцать тысяч рублей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i="1" dirty="0" smtClean="0">
              <a:effectLst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 smtClean="0">
                <a:effectLst/>
              </a:rPr>
              <a:t>Денежные поступления от спонсоров     пять тысяч рублей</a:t>
            </a:r>
            <a:endParaRPr lang="ru-RU" sz="1200" i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71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i="1" dirty="0"/>
              <a:t>Ожидаемые результаты</a:t>
            </a:r>
          </a:p>
          <a:p>
            <a:pPr marL="0" indent="0" algn="just">
              <a:buFont typeface="+mj-lt"/>
              <a:buNone/>
            </a:pPr>
            <a:r>
              <a:rPr lang="ru-RU" sz="1200" i="1" dirty="0"/>
              <a:t>Первое:  Создана комфортная образовательная среда для современного школьника; </a:t>
            </a:r>
          </a:p>
          <a:p>
            <a:pPr marL="0" indent="0" algn="just">
              <a:buFont typeface="+mj-lt"/>
              <a:buNone/>
            </a:pPr>
            <a:r>
              <a:rPr lang="ru-RU" sz="1200" i="1" dirty="0"/>
              <a:t>Второе:  Организовано защищённое личное пространство, психологически значимое для подростков среднего и старшего школьного возраста;</a:t>
            </a:r>
          </a:p>
          <a:p>
            <a:pPr marL="0" indent="0" algn="just">
              <a:buFont typeface="+mj-lt"/>
              <a:buNone/>
            </a:pPr>
            <a:r>
              <a:rPr lang="ru-RU" sz="1200" i="1" dirty="0"/>
              <a:t>Третье:  Создана удобная зона для хранения личных вещей обучающихся, состоящей из шкафов –  </a:t>
            </a:r>
            <a:r>
              <a:rPr lang="ru-RU" sz="1200" i="1" dirty="0" err="1"/>
              <a:t>локеров</a:t>
            </a:r>
            <a:r>
              <a:rPr lang="ru-RU" sz="1200" i="1" dirty="0"/>
              <a:t>;</a:t>
            </a:r>
          </a:p>
          <a:p>
            <a:pPr marL="0" indent="0" algn="just">
              <a:buFont typeface="+mj-lt"/>
              <a:buNone/>
            </a:pPr>
            <a:r>
              <a:rPr lang="ru-RU" sz="1200" i="1" dirty="0"/>
              <a:t>Четвёртое:  Снижен риск развития </a:t>
            </a:r>
            <a:r>
              <a:rPr lang="ru-RU" sz="1200" i="1" dirty="0" smtClean="0"/>
              <a:t>сколиоза </a:t>
            </a:r>
            <a:r>
              <a:rPr lang="ru-RU" sz="1200" i="1" dirty="0"/>
              <a:t>у обучающихся, так как разгружен рюкзак;</a:t>
            </a:r>
          </a:p>
          <a:p>
            <a:pPr marL="0" indent="0" algn="just">
              <a:buFont typeface="+mj-lt"/>
              <a:buNone/>
            </a:pPr>
            <a:r>
              <a:rPr lang="ru-RU" sz="1200" i="1" dirty="0"/>
              <a:t>Пятое:  Организован порядок и чистота в фойе </a:t>
            </a:r>
            <a:r>
              <a:rPr lang="ru-RU" sz="1200" i="1" dirty="0" smtClean="0"/>
              <a:t>школы;</a:t>
            </a:r>
            <a:endParaRPr lang="ru-RU" sz="1200" i="1" dirty="0"/>
          </a:p>
          <a:p>
            <a:pPr marL="0" indent="0" algn="just">
              <a:buFont typeface="+mj-lt"/>
              <a:buNone/>
            </a:pPr>
            <a:r>
              <a:rPr lang="ru-RU" sz="1200" i="1" dirty="0"/>
              <a:t>Шестое:  Улучшена работа по антитеррористической безопасности.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62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</a:t>
            </a:r>
            <a:r>
              <a:rPr lang="ru-RU" baseline="0" dirty="0"/>
              <a:t> экране демонстрируются р</a:t>
            </a:r>
            <a:r>
              <a:rPr lang="ru-RU" dirty="0"/>
              <a:t>езультаты общешкольного голосования по отбору проектов, зафиксированные в протоколе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Большинство участников голосования выбрали проект «Личное пространство»</a:t>
            </a:r>
          </a:p>
          <a:p>
            <a:endParaRPr lang="ru-RU" dirty="0" smtClean="0"/>
          </a:p>
          <a:p>
            <a:r>
              <a:rPr lang="ru-RU" dirty="0" smtClean="0"/>
              <a:t>по направлению   организация хранения личных вещей обучающихся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9B86B-3C3F-493B-AA19-5ECD80A457E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3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B12AE-7000-477D-A8EE-3AA1C401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EEC7B6-5BA6-45ED-9A50-28E5B9384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4A2383-EF71-4F94-86FA-E68F38DBF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53FF7-0751-4A81-A591-3B885A1F3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228073-85D0-46B3-9B0C-5D24360A1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CFB706-9B9F-4680-927D-49E592CA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0329E2-57E5-465F-81FE-113F9842E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9802C6-E930-478A-9210-0EB3D3397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171282-0414-4403-9279-AADA9FA4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C54AB0-73A5-4DC5-B4E4-04529498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A8B4F7-2E8B-4462-88CB-DFBC45B1E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5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4DC2DD-D173-473E-BBE6-14F8D75852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F4055B1-90AD-4867-AF4C-DEC52434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7A050-A343-4B19-B5B6-32D0A4812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0F0BE-A45E-4FB9-835D-39BA912B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2D1A11-1971-4C6C-96DB-F514565BE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2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F509A-58BA-4342-97E8-D1583460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54415E-949D-4ECD-B5DF-243A9AC98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59E9A-50C4-4E72-A358-C41B4F7D4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8A26A0-F4C6-4B6E-8BFF-3C1A6905B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5B755-85AB-4AE8-851A-A4836ED1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8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892B09-03CB-4D9F-915E-EC61CB6B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1BA5CE-13E4-436E-8C70-3A19084F5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0ED91-C401-4EAF-AB98-6BEC3A6DF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6C754B-3C16-4F86-A66B-0AF9005C7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09A78D-9FEB-4300-9491-C33285242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28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1AA359-14E7-4512-A4CE-8D765B74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6C8547-32FF-4AAF-A37A-B8E073AF6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BA374D-4752-466A-8496-EAFBF6232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E33B2C-87A6-44EF-853D-0770B44C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BEAD77-1DDE-4EB9-A6DC-BCA84A1D6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9EDF0-9120-45EB-8ED6-9A75D36A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80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EE5F9-9555-4082-BFF4-41EBDEC49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534190-5FF9-4C89-B885-406F7D7CC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A749D-A26D-4045-9387-9F9A3DE95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296C4F-0E0E-40CC-8F93-5BD02C7240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01A39-B16E-46B5-A3B6-354F8CCFD5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F35F66-29B5-4851-8339-7B406052E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41574F3-1437-4004-B96F-EFB0A1F7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BDC8EB-4D33-42AC-A3F0-3430591BC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93CA7D-E3CA-49F5-A82D-5F0050B34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09C63AA-8077-4659-B376-FF6A906A6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879F3-4CE0-48FD-B714-99F14A5D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E4F737-5761-45C9-B449-E8F896E18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1E306E-F45A-48DB-AE0E-AE72C8EAB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C9CED0-D4DF-40C5-AD93-7E21E953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850637-37DE-41BA-A49D-CA650E733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56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2FC2D-C570-4897-80BD-86F908961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632AB-3144-418A-A40E-9D7F680D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FAF30D-0E26-4B42-8956-5B871D84C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FA3A0-BA0F-4734-93C1-ABF25A45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900FA-CBDC-4553-A7DE-F136EE07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8BD46B-DA76-4099-90C3-47FAC2810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25BB7-BE9D-4786-A186-A0BC5AC11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2B69A8-9639-40BF-B55A-E153AED808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A3349D-BEBD-4E70-B2F3-905437688D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A31BF5-76B5-4864-B133-F18314AD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3DDBBF-738C-480E-BBC2-70C28569B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D84061-0517-4DE2-AD50-AF6F913E7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1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B5EDA-2202-461B-A37C-11ACA5FEE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CF8F33-5F7E-4387-8046-C106E0C1D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46652-729C-4168-9AD3-D521DDEF2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62A9E-225C-4002-A84E-55CCFE0F6831}" type="datetimeFigureOut">
              <a:rPr lang="ru-RU" smtClean="0"/>
              <a:t>12.05.2023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0191AF-5222-43A8-B400-DBFF5B0EE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36BC74-AC47-466C-B2D5-2E916212B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B057-148A-4FE4-B7A7-53EE75003876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28E6D4-D02D-402D-B9E3-14B09CB6DE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8"/>
          <a:stretch/>
        </p:blipFill>
        <p:spPr>
          <a:xfrm>
            <a:off x="2309" y="0"/>
            <a:ext cx="8072582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65C1043-AB47-4EEC-AB00-80F08B1FE4A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8074891" y="0"/>
            <a:ext cx="1507837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33734ED-16EE-4284-9EC8-7DD538B9A04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>
            <a:off x="9582728" y="0"/>
            <a:ext cx="1507837" cy="6858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EE03B1-C042-44B0-AF5E-B003C2DBFC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33"/>
          <a:stretch/>
        </p:blipFill>
        <p:spPr>
          <a:xfrm flipH="1">
            <a:off x="11090565" y="0"/>
            <a:ext cx="1099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gimnaziya.krymschool.ru/?section_id=6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k.com/video/@publicpanterr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19114-DCDA-40F3-B041-A21BFB762B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4403" y="1349661"/>
            <a:ext cx="6363855" cy="1315351"/>
          </a:xfrm>
        </p:spPr>
        <p:txBody>
          <a:bodyPr>
            <a:noAutofit/>
          </a:bodyPr>
          <a:lstStyle/>
          <a:p>
            <a:pPr algn="r"/>
            <a:r>
              <a:rPr lang="ru-RU" sz="4400" b="1" dirty="0"/>
              <a:t>ПРОЕКТ</a:t>
            </a:r>
            <a:br>
              <a:rPr lang="ru-RU" sz="4400" b="1" dirty="0"/>
            </a:br>
            <a:r>
              <a:rPr lang="ru-RU" sz="4400" b="1" dirty="0"/>
              <a:t>«Личное пространство»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3392" y="2966485"/>
            <a:ext cx="6172708" cy="34952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i="1" dirty="0"/>
              <a:t>Разработан командой 10 </a:t>
            </a:r>
            <a:r>
              <a:rPr lang="ru-RU" sz="1400" b="1" i="1" dirty="0" smtClean="0"/>
              <a:t>класса: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b="1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Саламова</a:t>
            </a:r>
            <a:r>
              <a:rPr lang="ru-RU" sz="1400" i="1" dirty="0" smtClean="0"/>
              <a:t> </a:t>
            </a:r>
            <a:r>
              <a:rPr lang="ru-RU" sz="1400" i="1" dirty="0"/>
              <a:t>Зарина Руслановна </a:t>
            </a:r>
            <a:r>
              <a:rPr lang="ru-RU" sz="1400" i="1" dirty="0" smtClean="0"/>
              <a:t>- </a:t>
            </a:r>
            <a:r>
              <a:rPr lang="ru-RU" sz="1400" b="1" i="1" dirty="0" smtClean="0"/>
              <a:t>капитан</a:t>
            </a:r>
            <a:r>
              <a:rPr lang="ru-RU" sz="1400" i="1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Аджи</a:t>
            </a:r>
            <a:r>
              <a:rPr lang="ru-RU" sz="1400" i="1" dirty="0"/>
              <a:t>-Асанов </a:t>
            </a:r>
            <a:r>
              <a:rPr lang="ru-RU" sz="1400" i="1" dirty="0" err="1"/>
              <a:t>Исмет</a:t>
            </a:r>
            <a:r>
              <a:rPr lang="ru-RU" sz="1400" i="1" dirty="0"/>
              <a:t> </a:t>
            </a:r>
            <a:r>
              <a:rPr lang="ru-RU" sz="1400" i="1" dirty="0" err="1" smtClean="0"/>
              <a:t>Виленович</a:t>
            </a:r>
            <a:endParaRPr lang="ru-RU" sz="1400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Бобровский </a:t>
            </a:r>
            <a:r>
              <a:rPr lang="ru-RU" sz="1400" i="1" dirty="0"/>
              <a:t>Владислав Николаевич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Богайчук</a:t>
            </a:r>
            <a:r>
              <a:rPr lang="ru-RU" sz="1400" i="1" dirty="0"/>
              <a:t> Никита Леонидович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Гуцол</a:t>
            </a:r>
            <a:r>
              <a:rPr lang="ru-RU" sz="1400" i="1" dirty="0"/>
              <a:t> Артур Александрович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/>
              <a:t>Иванова Александра Анатольевна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/>
              <a:t>Игнатьева Ксения Евгеньевна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Кирик</a:t>
            </a:r>
            <a:r>
              <a:rPr lang="ru-RU" sz="1400" i="1" dirty="0"/>
              <a:t> </a:t>
            </a:r>
            <a:r>
              <a:rPr lang="ru-RU" sz="1400" i="1" dirty="0" err="1"/>
              <a:t>Ваграм</a:t>
            </a:r>
            <a:r>
              <a:rPr lang="ru-RU" sz="1400" i="1" dirty="0"/>
              <a:t> </a:t>
            </a:r>
            <a:r>
              <a:rPr lang="ru-RU" sz="1400" i="1" dirty="0" err="1"/>
              <a:t>Ваграмович</a:t>
            </a:r>
            <a:endParaRPr lang="ru-RU" sz="1400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/>
              <a:t>Короленко Юрий Витальевич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Краснюк</a:t>
            </a:r>
            <a:r>
              <a:rPr lang="ru-RU" sz="1400" i="1" dirty="0"/>
              <a:t> Виктория Андреевна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/>
              <a:t>Кузнецова Анастасия Алексеевна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Мамутова</a:t>
            </a:r>
            <a:r>
              <a:rPr lang="ru-RU" sz="1400" i="1" dirty="0"/>
              <a:t> Гузель </a:t>
            </a:r>
            <a:r>
              <a:rPr lang="ru-RU" sz="1400" i="1" dirty="0" err="1"/>
              <a:t>Асановна</a:t>
            </a:r>
            <a:endParaRPr lang="ru-RU" sz="1400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/>
              <a:t>Мегель</a:t>
            </a:r>
            <a:r>
              <a:rPr lang="ru-RU" sz="1400" i="1" dirty="0"/>
              <a:t> Анастасия </a:t>
            </a:r>
            <a:r>
              <a:rPr lang="ru-RU" sz="1400" i="1" dirty="0" smtClean="0"/>
              <a:t>Алексеевна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/>
              <a:t>Мещеряков Илья Алексеевич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70082" y="309524"/>
            <a:ext cx="52181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/>
              <a:t>Крымское сельское поселение,</a:t>
            </a:r>
          </a:p>
          <a:p>
            <a:pPr algn="r"/>
            <a:r>
              <a:rPr lang="ru-RU" sz="1400" i="1" dirty="0"/>
              <a:t>муниципальное бюджетное общеобразовательное учреждение «Крымская школа-гимназия» Сакского района Республики Крым</a:t>
            </a:r>
            <a:endParaRPr lang="ru-RU" sz="1400" dirty="0"/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D6BB232-F8E4-4C24-927F-AD1CAF8B4656}"/>
              </a:ext>
            </a:extLst>
          </p:cNvPr>
          <p:cNvSpPr txBox="1">
            <a:spLocks/>
          </p:cNvSpPr>
          <p:nvPr/>
        </p:nvSpPr>
        <p:spPr>
          <a:xfrm>
            <a:off x="8999863" y="3569431"/>
            <a:ext cx="3096444" cy="2892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Мустафаева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Улькера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Азизовна</a:t>
            </a:r>
            <a:endParaRPr lang="ru-RU" sz="1400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Нафиев</a:t>
            </a:r>
            <a:r>
              <a:rPr lang="ru-RU" sz="1400" i="1" dirty="0" smtClean="0"/>
              <a:t> Ренат Рустемович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Небесная Каролина  Вадимовна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Олексенко Вероника Витальевна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Полякова Екатерина Вадимовна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Рафальский</a:t>
            </a:r>
            <a:r>
              <a:rPr lang="ru-RU" sz="1400" i="1" dirty="0" smtClean="0"/>
              <a:t> Вадим Александрович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Рудым Юлия Олеговна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Смульская</a:t>
            </a:r>
            <a:r>
              <a:rPr lang="ru-RU" sz="1400" i="1" dirty="0" smtClean="0"/>
              <a:t> Диана Владимировна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Толстой Вадим Олегович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Чистякова Кира  Юрьевна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Шкребко</a:t>
            </a:r>
            <a:r>
              <a:rPr lang="ru-RU" sz="1400" i="1" dirty="0" smtClean="0"/>
              <a:t> Вероника  Леонидовна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err="1" smtClean="0"/>
              <a:t>Энверова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Айдан</a:t>
            </a:r>
            <a:r>
              <a:rPr lang="ru-RU" sz="1400" i="1" dirty="0" smtClean="0"/>
              <a:t>  </a:t>
            </a:r>
            <a:r>
              <a:rPr lang="ru-RU" sz="1400" i="1" dirty="0" err="1" smtClean="0"/>
              <a:t>Эрфановна</a:t>
            </a:r>
            <a:endParaRPr lang="ru-RU" sz="1400" i="1" dirty="0" smtClean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400" i="1" dirty="0" smtClean="0"/>
              <a:t>Яковенко Александр Валентинович</a:t>
            </a:r>
          </a:p>
        </p:txBody>
      </p:sp>
    </p:spTree>
    <p:extLst>
      <p:ext uri="{BB962C8B-B14F-4D97-AF65-F5344CB8AC3E}">
        <p14:creationId xmlns:p14="http://schemas.microsoft.com/office/powerpoint/2010/main" val="9167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901">
        <p:fade/>
      </p:transition>
    </mc:Choice>
    <mc:Fallback xmlns="">
      <p:transition spd="med" advTm="1090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10122408" cy="1325563"/>
          </a:xfrm>
        </p:spPr>
        <p:txBody>
          <a:bodyPr/>
          <a:lstStyle/>
          <a:p>
            <a:r>
              <a:rPr lang="ru-RU" dirty="0"/>
              <a:t>Мероприятия по продвижению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1458331"/>
            <a:ext cx="10122408" cy="22343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i="1" dirty="0"/>
              <a:t>Ссылки 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официальный сайт МБОУ «Крымская школа-гимназия»,                 Проекты: </a:t>
            </a:r>
            <a:r>
              <a:rPr lang="en-AU" sz="2400" i="1" dirty="0">
                <a:hlinkClick r:id="rId3"/>
              </a:rPr>
              <a:t>https://shkolagimnaziya.krymschool.ru/?section_id=61</a:t>
            </a:r>
            <a:r>
              <a:rPr lang="ru-RU" sz="2400" i="1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сообщество </a:t>
            </a:r>
            <a:r>
              <a:rPr lang="ru-RU" sz="2400" i="1" dirty="0" err="1"/>
              <a:t>ВКонтакте</a:t>
            </a:r>
            <a:r>
              <a:rPr lang="ru-RU" sz="2400" i="1" dirty="0"/>
              <a:t> МБОУ «Крымская школа-гимназия»,              Видео: </a:t>
            </a:r>
            <a:r>
              <a:rPr lang="en-AU" sz="2400" i="1" dirty="0">
                <a:hlinkClick r:id="rId4"/>
              </a:rPr>
              <a:t>https://vk.com/video/@publicpanterra</a:t>
            </a:r>
            <a:endParaRPr lang="ru-RU" sz="2400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484376" y="3692642"/>
            <a:ext cx="10122408" cy="294207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i="1" dirty="0"/>
              <a:t>Размещение информации о проекте: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/>
              <a:t>на информационных стендах в школе и  селах: Крымское, Степное, </a:t>
            </a:r>
            <a:r>
              <a:rPr lang="ru-RU" sz="2400" i="1" dirty="0" err="1" smtClean="0"/>
              <a:t>Валентиново</a:t>
            </a:r>
            <a:r>
              <a:rPr lang="ru-RU" sz="2400" i="1" dirty="0" smtClean="0"/>
              <a:t>, Низинное, Крайнее, Геройское, Червонное;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 smtClean="0"/>
              <a:t>в </a:t>
            </a:r>
            <a:r>
              <a:rPr lang="ru-RU" sz="2400" i="1" dirty="0"/>
              <a:t>12 родительских группах МБОУ «Крымская школа-гимназия»                    в </a:t>
            </a:r>
            <a:r>
              <a:rPr lang="en-US" sz="2400" i="1" dirty="0" smtClean="0"/>
              <a:t>Telegram</a:t>
            </a:r>
            <a:r>
              <a:rPr lang="ru-RU" sz="2400" i="1" dirty="0"/>
              <a:t> и </a:t>
            </a:r>
            <a:r>
              <a:rPr lang="en-US" sz="2400" i="1" dirty="0" smtClean="0"/>
              <a:t>Viber</a:t>
            </a:r>
            <a:r>
              <a:rPr lang="ru-RU" sz="2400" i="1" dirty="0" smtClean="0"/>
              <a:t>;</a:t>
            </a:r>
            <a:endParaRPr lang="ru-RU" sz="2400" i="1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в 12  ученических группах МБОУ «Крымская школа-гимназия» в </a:t>
            </a:r>
            <a:r>
              <a:rPr lang="en-US" sz="2400" i="1" dirty="0"/>
              <a:t>Viber</a:t>
            </a:r>
            <a:r>
              <a:rPr lang="ru-RU" sz="2400" i="1" dirty="0"/>
              <a:t>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400" i="1" dirty="0"/>
              <a:t>в периодическом издании «Сакская газета» по итогам реализации проекта.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i="1" dirty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6234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4B2B32-BD80-42FC-B7A0-27F191AB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181"/>
          </a:xfrm>
        </p:spPr>
        <p:txBody>
          <a:bodyPr/>
          <a:lstStyle/>
          <a:p>
            <a:r>
              <a:rPr lang="ru-RU" dirty="0"/>
              <a:t>Содержание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93FC2531-0735-44AB-9310-5F90AC5508C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4333442"/>
            <a:ext cx="7812024" cy="593725"/>
            <a:chOff x="1248" y="1416"/>
            <a:chExt cx="3216" cy="374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2ED994F9-2795-410C-8E11-B911E9CD40D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11AD5B37-FEA3-424D-A919-CDAE48744FF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8B2D7019-09D7-4AA9-856D-06C2F8D5562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7" y="1416"/>
              <a:ext cx="239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Результаты голосования по отбору проекта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A2472463-5EA4-4BA8-8B39-C2B1C5B07D9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B3E6E171-23B1-419A-87EC-D78FF02A2DFF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1856942"/>
            <a:ext cx="7812024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36533092-E487-40B6-82F8-7C5B2590AC7A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8522007C-D657-4EE1-BCB2-B0DE66272064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2F8D351D-F29D-459A-900D-67427CC72A8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7" y="2044"/>
              <a:ext cx="1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Цель проекта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DF14AD31-8FD7-4639-A8FF-C3D4FA4F2A5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9009A87-7919-4C9F-BB41-EDFE82B868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2695142"/>
            <a:ext cx="7812024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A18D4874-517B-4987-BA84-B12623015E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D68EC215-7CCC-4199-9403-A2336D810EF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BCD12907-DD71-460D-B7CF-9120B0DE14D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7" y="2645"/>
              <a:ext cx="140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Задачи проекта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C144CDC-27ED-4F3F-8C8F-2CB50AAA9B3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4B896491-2AF1-4DC8-9038-C605AC227393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3525409"/>
            <a:ext cx="7812024" cy="563563"/>
            <a:chOff x="1248" y="3225"/>
            <a:chExt cx="3216" cy="355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FCCF9F17-C8EA-4AB3-9528-CD38AEEBF7C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1331014A-73F4-4718-8314-C59F5952464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A456A806-A7EE-432D-93B3-06E7F7A26FC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7" y="3225"/>
              <a:ext cx="14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>
                  <a:solidFill>
                    <a:srgbClr val="000000"/>
                  </a:solidFill>
                </a:rPr>
                <a:t>Паспорт проекта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8BB7F10B-8F16-472F-9687-EB1A7BECDE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0F03B554-8AB4-429C-8296-EB708A1645FB}"/>
              </a:ext>
            </a:extLst>
          </p:cNvPr>
          <p:cNvGrpSpPr>
            <a:grpSpLocks/>
          </p:cNvGrpSpPr>
          <p:nvPr/>
        </p:nvGrpSpPr>
        <p:grpSpPr bwMode="auto">
          <a:xfrm>
            <a:off x="3541776" y="5212917"/>
            <a:ext cx="7812024" cy="574675"/>
            <a:chOff x="1248" y="3218"/>
            <a:chExt cx="3216" cy="362"/>
          </a:xfrm>
        </p:grpSpPr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8B2E4985-C035-4329-956C-9C915F55623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225F4A9A-E773-4D37-B9C8-9F5366BEFC0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474319E9-14E7-448D-9A00-6C1DE79E1A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13" y="3218"/>
              <a:ext cx="22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Мероприятия по продвижению проекта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9DFF9FCF-D42D-4590-8D7F-C241E9880ED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3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1862201"/>
            <a:ext cx="1012240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Организовать места хранения личных вещей обучающихся уровней основного общего образования и среднего общего образования МБОУ «Крымская школа-гимназия» Сакского района Республики Крым к началу 2023-2024 учебного года</a:t>
            </a:r>
          </a:p>
        </p:txBody>
      </p:sp>
    </p:spTree>
    <p:extLst>
      <p:ext uri="{BB962C8B-B14F-4D97-AF65-F5344CB8AC3E}">
        <p14:creationId xmlns:p14="http://schemas.microsoft.com/office/powerpoint/2010/main" val="406492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1862201"/>
            <a:ext cx="10122408" cy="4351338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i="1" dirty="0"/>
              <a:t>Создать комфортное образовательное пространство для современного школьника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i="1" dirty="0"/>
              <a:t>Создать удобную зону для хранения личных вещей обучающихся, состоящей из металлических шкафов – </a:t>
            </a:r>
            <a:r>
              <a:rPr lang="ru-RU" i="1" dirty="0" err="1"/>
              <a:t>локеров</a:t>
            </a:r>
            <a:r>
              <a:rPr lang="ru-RU" i="1" dirty="0"/>
              <a:t> 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r>
              <a:rPr lang="ru-RU" sz="2400" i="1" dirty="0" err="1"/>
              <a:t>Локеры</a:t>
            </a:r>
            <a:r>
              <a:rPr lang="ru-RU" sz="2400" i="1" dirty="0"/>
              <a:t> - это удобные шкафчики для безопасного хранения личных вещей, включая сменную обувь, запасной комплект одежды, гигиенические средства, спортивную форму, учебные принадлежности. </a:t>
            </a:r>
          </a:p>
          <a:p>
            <a:pPr marL="514350" indent="-514350" algn="just">
              <a:buFont typeface="+mj-lt"/>
              <a:buAutoNum type="arabicPeriod"/>
            </a:pPr>
            <a:endParaRPr lang="ru-RU" i="1" dirty="0"/>
          </a:p>
          <a:p>
            <a:pPr marL="514350" indent="-514350" algn="just">
              <a:buFont typeface="+mj-lt"/>
              <a:buAutoNum type="arabicPeriod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3887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Паспорт проекта. Актуальность.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1862201"/>
            <a:ext cx="10122408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/>
              <a:t>Актуальность проекта заключается в том, что места хранения личных вещей 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разгрузят рюкзак школьника, снизив риск развития сколиоза;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создадут защищенное личное пространство, психологически значимое для подростков среднего и старшего школьного возраста;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организуют порядок и чистоту в фойе школы;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i="1" dirty="0"/>
              <a:t>помогут в работе по антитеррористической безопасности.</a:t>
            </a:r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0411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Паспорт проекта. План реализации.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85614"/>
              </p:ext>
            </p:extLst>
          </p:nvPr>
        </p:nvGraphicFramePr>
        <p:xfrm>
          <a:off x="1590702" y="1394536"/>
          <a:ext cx="10329673" cy="5125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39577">
                  <a:extLst>
                    <a:ext uri="{9D8B030D-6E8A-4147-A177-3AD203B41FA5}">
                      <a16:colId xmlns:a16="http://schemas.microsoft.com/office/drawing/2014/main" val="1979885086"/>
                    </a:ext>
                  </a:extLst>
                </a:gridCol>
                <a:gridCol w="4316819">
                  <a:extLst>
                    <a:ext uri="{9D8B030D-6E8A-4147-A177-3AD203B41FA5}">
                      <a16:colId xmlns:a16="http://schemas.microsoft.com/office/drawing/2014/main" val="401197231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371567141"/>
                    </a:ext>
                  </a:extLst>
                </a:gridCol>
                <a:gridCol w="3201677">
                  <a:extLst>
                    <a:ext uri="{9D8B030D-6E8A-4147-A177-3AD203B41FA5}">
                      <a16:colId xmlns:a16="http://schemas.microsoft.com/office/drawing/2014/main" val="15443295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Этапы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Ответственный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300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/>
                        <a:t>Подготовка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Опрос</a:t>
                      </a:r>
                      <a:r>
                        <a:rPr lang="ru-RU" sz="1800" i="1" baseline="0" dirty="0"/>
                        <a:t> участников образовательного процесса, </a:t>
                      </a:r>
                      <a:r>
                        <a:rPr lang="ru-RU" sz="1800" i="1" dirty="0"/>
                        <a:t>поиск информации, </a:t>
                      </a:r>
                      <a:r>
                        <a:rPr lang="ru-RU" sz="1800" i="1" baseline="0" dirty="0"/>
                        <a:t>оформление проекта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Март </a:t>
                      </a:r>
                    </a:p>
                    <a:p>
                      <a:pPr algn="ctr"/>
                      <a:r>
                        <a:rPr lang="ru-RU" sz="1800" i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Капитаны школьных </a:t>
                      </a:r>
                      <a:r>
                        <a:rPr lang="ru-RU" sz="1800" i="1" dirty="0" smtClean="0"/>
                        <a:t>команд:</a:t>
                      </a:r>
                    </a:p>
                    <a:p>
                      <a:pPr algn="ctr"/>
                      <a:r>
                        <a:rPr lang="ru-RU" sz="1800" i="1" dirty="0" err="1" smtClean="0"/>
                        <a:t>Калявская</a:t>
                      </a:r>
                      <a:r>
                        <a:rPr lang="ru-RU" sz="1800" i="1" dirty="0" smtClean="0"/>
                        <a:t> Анастасия, 9 класс</a:t>
                      </a:r>
                    </a:p>
                    <a:p>
                      <a:pPr algn="ctr"/>
                      <a:r>
                        <a:rPr lang="ru-RU" sz="1800" i="1" dirty="0" err="1" smtClean="0"/>
                        <a:t>Саламова</a:t>
                      </a:r>
                      <a:r>
                        <a:rPr lang="ru-RU" sz="1800" i="1" dirty="0" smtClean="0"/>
                        <a:t> Зарина, 10 класс</a:t>
                      </a:r>
                    </a:p>
                    <a:p>
                      <a:pPr algn="ctr"/>
                      <a:r>
                        <a:rPr lang="ru-RU" sz="1800" i="1" dirty="0" err="1" smtClean="0"/>
                        <a:t>Дроненко</a:t>
                      </a:r>
                      <a:r>
                        <a:rPr lang="ru-RU" sz="1800" i="1" dirty="0" smtClean="0"/>
                        <a:t> Тарас, 11 класс</a:t>
                      </a:r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9918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/>
                        <a:t>Выборы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Проведение общешкольного</a:t>
                      </a:r>
                      <a:r>
                        <a:rPr lang="ru-RU" sz="1800" i="1" baseline="0" dirty="0"/>
                        <a:t> собрания по отбору проектов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Апрель </a:t>
                      </a:r>
                    </a:p>
                    <a:p>
                      <a:pPr algn="ctr"/>
                      <a:r>
                        <a:rPr lang="ru-RU" sz="1800" i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smtClean="0"/>
                        <a:t>Орлов Е.В., </a:t>
                      </a:r>
                    </a:p>
                    <a:p>
                      <a:pPr algn="ctr"/>
                      <a:r>
                        <a:rPr lang="ru-RU" sz="1800" i="1" dirty="0" smtClean="0"/>
                        <a:t>заместитель директора</a:t>
                      </a:r>
                      <a:r>
                        <a:rPr lang="ru-RU" sz="1800" i="1" baseline="0" dirty="0" smtClean="0"/>
                        <a:t> по воспитательной работе</a:t>
                      </a:r>
                    </a:p>
                    <a:p>
                      <a:pPr algn="ctr"/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2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/>
                        <a:t>Конкурс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Участие проекта в конкурсном отборе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Апрель-Май </a:t>
                      </a:r>
                    </a:p>
                    <a:p>
                      <a:pPr algn="ctr"/>
                      <a:r>
                        <a:rPr lang="ru-RU" sz="1800" i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err="1" smtClean="0"/>
                        <a:t>Самединова</a:t>
                      </a:r>
                      <a:r>
                        <a:rPr lang="ru-RU" sz="1800" i="1" dirty="0" smtClean="0"/>
                        <a:t> Э.А.,</a:t>
                      </a:r>
                    </a:p>
                    <a:p>
                      <a:pPr algn="ctr"/>
                      <a:r>
                        <a:rPr lang="ru-RU" sz="1800" i="1" dirty="0" smtClean="0"/>
                        <a:t>советник директора по воспитательной работе</a:t>
                      </a:r>
                    </a:p>
                    <a:p>
                      <a:pPr algn="ctr"/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i="1" dirty="0"/>
                        <a:t>Реализация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i="1" dirty="0"/>
                        <a:t>Закупка и</a:t>
                      </a:r>
                      <a:r>
                        <a:rPr lang="ru-RU" sz="1800" i="1" baseline="0" dirty="0"/>
                        <a:t> монтаж </a:t>
                      </a:r>
                      <a:r>
                        <a:rPr lang="ru-RU" sz="1800" i="1" dirty="0" err="1"/>
                        <a:t>локеров</a:t>
                      </a:r>
                      <a:endParaRPr lang="ru-RU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/>
                        <a:t>Июнь-Август</a:t>
                      </a:r>
                    </a:p>
                    <a:p>
                      <a:pPr algn="ctr"/>
                      <a:r>
                        <a:rPr lang="ru-RU" sz="1800" i="1" dirty="0" smtClean="0"/>
                        <a:t>2023</a:t>
                      </a:r>
                      <a:endParaRPr lang="ru-RU" sz="1800" i="1" dirty="0"/>
                    </a:p>
                    <a:p>
                      <a:pPr algn="ctr"/>
                      <a:endParaRPr lang="ru-RU" sz="18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 err="1" smtClean="0"/>
                        <a:t>Пихидчук</a:t>
                      </a:r>
                      <a:r>
                        <a:rPr lang="ru-RU" sz="1800" i="1" dirty="0" smtClean="0"/>
                        <a:t> Ю.В., </a:t>
                      </a:r>
                    </a:p>
                    <a:p>
                      <a:pPr algn="ctr"/>
                      <a:r>
                        <a:rPr lang="ru-RU" sz="1800" i="1" dirty="0" smtClean="0"/>
                        <a:t>директор </a:t>
                      </a:r>
                      <a:r>
                        <a:rPr lang="ru-RU" sz="1800" i="1" dirty="0"/>
                        <a:t>школы-гимназии</a:t>
                      </a:r>
                    </a:p>
                    <a:p>
                      <a:pPr algn="ctr"/>
                      <a:endParaRPr lang="ru-RU" sz="18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579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2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Паспорт проекта. Стоимость.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41935"/>
              </p:ext>
            </p:extLst>
          </p:nvPr>
        </p:nvGraphicFramePr>
        <p:xfrm>
          <a:off x="1484376" y="1432846"/>
          <a:ext cx="10122408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725038">
                  <a:extLst>
                    <a:ext uri="{9D8B030D-6E8A-4147-A177-3AD203B41FA5}">
                      <a16:colId xmlns:a16="http://schemas.microsoft.com/office/drawing/2014/main" val="3103688036"/>
                    </a:ext>
                  </a:extLst>
                </a:gridCol>
                <a:gridCol w="2243470">
                  <a:extLst>
                    <a:ext uri="{9D8B030D-6E8A-4147-A177-3AD203B41FA5}">
                      <a16:colId xmlns:a16="http://schemas.microsoft.com/office/drawing/2014/main" val="252421441"/>
                    </a:ext>
                  </a:extLst>
                </a:gridCol>
                <a:gridCol w="1584251">
                  <a:extLst>
                    <a:ext uri="{9D8B030D-6E8A-4147-A177-3AD203B41FA5}">
                      <a16:colId xmlns:a16="http://schemas.microsoft.com/office/drawing/2014/main" val="3674776497"/>
                    </a:ext>
                  </a:extLst>
                </a:gridCol>
                <a:gridCol w="1569649">
                  <a:extLst>
                    <a:ext uri="{9D8B030D-6E8A-4147-A177-3AD203B41FA5}">
                      <a16:colId xmlns:a16="http://schemas.microsoft.com/office/drawing/2014/main" val="416066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Содержание расходов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Стоимость единицы в рублях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Количество единиц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Сумма в рублях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4800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/>
                        <a:t>Шкаф металлический </a:t>
                      </a:r>
                      <a:r>
                        <a:rPr lang="ru-RU" sz="2000" i="1" dirty="0" smtClean="0"/>
                        <a:t>для личных вещей (10-ти </a:t>
                      </a:r>
                      <a:r>
                        <a:rPr lang="ru-RU" sz="2000" i="1" dirty="0"/>
                        <a:t>секционный</a:t>
                      </a:r>
                      <a:r>
                        <a:rPr lang="ru-RU" sz="2000" i="1" dirty="0" smtClean="0"/>
                        <a:t>)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14782,60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340000</a:t>
                      </a:r>
                      <a:endParaRPr lang="ru-RU" sz="20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67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i="1" dirty="0"/>
                        <a:t>Сборка и монтаж шкафчиков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/>
                        <a:t>бесплатно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9377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r"/>
                      <a:r>
                        <a:rPr lang="ru-RU" sz="2000" b="1" dirty="0"/>
                        <a:t>ИТОГО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dirty="0" smtClean="0"/>
                        <a:t>340000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4047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70330"/>
              </p:ext>
            </p:extLst>
          </p:nvPr>
        </p:nvGraphicFramePr>
        <p:xfrm>
          <a:off x="1484375" y="3742662"/>
          <a:ext cx="10122409" cy="2781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340">
                  <a:extLst>
                    <a:ext uri="{9D8B030D-6E8A-4147-A177-3AD203B41FA5}">
                      <a16:colId xmlns:a16="http://schemas.microsoft.com/office/drawing/2014/main" val="1543086037"/>
                    </a:ext>
                  </a:extLst>
                </a:gridCol>
                <a:gridCol w="7985051">
                  <a:extLst>
                    <a:ext uri="{9D8B030D-6E8A-4147-A177-3AD203B41FA5}">
                      <a16:colId xmlns:a16="http://schemas.microsoft.com/office/drawing/2014/main" val="477240624"/>
                    </a:ext>
                  </a:extLst>
                </a:gridCol>
                <a:gridCol w="1559018">
                  <a:extLst>
                    <a:ext uri="{9D8B030D-6E8A-4147-A177-3AD203B41FA5}">
                      <a16:colId xmlns:a16="http://schemas.microsoft.com/office/drawing/2014/main" val="15483355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</a:rPr>
                        <a:t>Источники финансирования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1"/>
                          </a:solidFill>
                        </a:rPr>
                        <a:t>Сумма в рублях</a:t>
                      </a:r>
                      <a:endParaRPr lang="ru-RU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5529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Субсидия бюджетам муниципальных образований Республики Крым из бюджета Республики Крым на </a:t>
                      </a:r>
                      <a:r>
                        <a:rPr lang="ru-RU" sz="2000" i="1" dirty="0" err="1" smtClean="0">
                          <a:effectLst/>
                        </a:rPr>
                        <a:t>софинансирование</a:t>
                      </a:r>
                      <a:r>
                        <a:rPr lang="ru-RU" sz="2000" i="1" dirty="0" smtClean="0">
                          <a:effectLst/>
                        </a:rPr>
                        <a:t> проектов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318000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1522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Бюджет муниципального района Республики </a:t>
                      </a:r>
                      <a:r>
                        <a:rPr lang="ru-RU" sz="2000" i="1" dirty="0" smtClean="0">
                          <a:effectLst/>
                        </a:rPr>
                        <a:t>Крым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17000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5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3.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Денежные поступления от </a:t>
                      </a:r>
                      <a:r>
                        <a:rPr lang="ru-RU" sz="2000" i="1" dirty="0" smtClean="0">
                          <a:effectLst/>
                        </a:rPr>
                        <a:t>спонсоров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</a:rPr>
                        <a:t>5000</a:t>
                      </a:r>
                      <a:endParaRPr lang="ru-RU" sz="20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81039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ИТОГО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340000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93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02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Паспорт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76" y="1702880"/>
            <a:ext cx="10122408" cy="4771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i="1" dirty="0"/>
              <a:t>Ожидаемые результаты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Создана комфортная образовательная среда для современного школьника;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Организовано защищенное личное пространство, психологически значимое для подростков среднего и старшего школьного возраста;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Создана удобная зона для хранения личных вещей обучающихся, состоящей из шкафов –  </a:t>
            </a:r>
            <a:r>
              <a:rPr lang="ru-RU" sz="2400" i="1" dirty="0" err="1"/>
              <a:t>локеров</a:t>
            </a:r>
            <a:r>
              <a:rPr lang="ru-RU" sz="2400" i="1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Снижен риск развития сколиоза у обучающихся, т.к. разгружен рюкзак;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Организован порядок и чистота в фойе </a:t>
            </a:r>
            <a:r>
              <a:rPr lang="ru-RU" sz="2400" i="1" dirty="0" smtClean="0"/>
              <a:t>школы;</a:t>
            </a:r>
            <a:endParaRPr lang="ru-RU" sz="2400" i="1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400" i="1" dirty="0"/>
              <a:t>Улучшена работа по антитеррористической безопасности.</a:t>
            </a:r>
          </a:p>
          <a:p>
            <a:pPr marL="514350" indent="-514350" algn="just">
              <a:buFont typeface="+mj-lt"/>
              <a:buAutoNum type="arabicPeriod"/>
            </a:pPr>
            <a:endParaRPr lang="ru-RU" sz="3000" i="1" dirty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79935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76" y="377317"/>
            <a:ext cx="9293352" cy="1325563"/>
          </a:xfrm>
        </p:spPr>
        <p:txBody>
          <a:bodyPr/>
          <a:lstStyle/>
          <a:p>
            <a:r>
              <a:rPr lang="ru-RU" dirty="0"/>
              <a:t>Результаты общешкольного голосования по отбору проектов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84376" y="1935353"/>
            <a:ext cx="10219944" cy="4351338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5716EBC-C0A8-9FE6-CFA0-E9FE1B400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17" t="26222" r="22500" b="11852"/>
          <a:stretch/>
        </p:blipFill>
        <p:spPr>
          <a:xfrm>
            <a:off x="3159760" y="1798319"/>
            <a:ext cx="6933930" cy="46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16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93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powerpointbase.com-937</Template>
  <TotalTime>492</TotalTime>
  <Words>1045</Words>
  <Application>Microsoft Office PowerPoint</Application>
  <PresentationFormat>Широкоэкранный</PresentationFormat>
  <Paragraphs>190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powerpointbase.com-937</vt:lpstr>
      <vt:lpstr>ПРОЕКТ «Личное пространство»</vt:lpstr>
      <vt:lpstr>Содержание</vt:lpstr>
      <vt:lpstr>Цель проекта</vt:lpstr>
      <vt:lpstr>Задачи проекта</vt:lpstr>
      <vt:lpstr>Паспорт проекта. Актуальность.</vt:lpstr>
      <vt:lpstr>Паспорт проекта. План реализации.</vt:lpstr>
      <vt:lpstr>Паспорт проекта. Стоимость.</vt:lpstr>
      <vt:lpstr>Паспорт проекта</vt:lpstr>
      <vt:lpstr>Результаты общешкольного голосования по отбору проектов</vt:lpstr>
      <vt:lpstr>Мероприятия по продвижению проекта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«Организация хранения личных вещей»</dc:title>
  <dc:creator>Светлана Толмачева</dc:creator>
  <cp:lastModifiedBy>Светлана Толмачева</cp:lastModifiedBy>
  <cp:revision>38</cp:revision>
  <dcterms:created xsi:type="dcterms:W3CDTF">2023-04-17T06:59:16Z</dcterms:created>
  <dcterms:modified xsi:type="dcterms:W3CDTF">2023-05-12T14:46:36Z</dcterms:modified>
</cp:coreProperties>
</file>