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68" r:id="rId4"/>
    <p:sldId id="300" r:id="rId5"/>
    <p:sldId id="290" r:id="rId6"/>
    <p:sldId id="293" r:id="rId7"/>
    <p:sldId id="302" r:id="rId8"/>
    <p:sldId id="28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588" autoAdjust="0"/>
    <p:restoredTop sz="94718" autoAdjust="0"/>
  </p:normalViewPr>
  <p:slideViewPr>
    <p:cSldViewPr>
      <p:cViewPr varScale="1">
        <p:scale>
          <a:sx n="69" d="100"/>
          <a:sy n="69" d="100"/>
        </p:scale>
        <p:origin x="-282" y="1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0" y="6362640"/>
            <a:ext cx="34344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2279576" y="4519800"/>
            <a:ext cx="5420448" cy="23382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pic>
        <p:nvPicPr>
          <p:cNvPr id="79" name="Рисунок 3"/>
          <p:cNvPicPr/>
          <p:nvPr/>
        </p:nvPicPr>
        <p:blipFill>
          <a:blip r:embed="rId2" cstate="print"/>
          <a:srcRect t="528322" b="821350"/>
          <a:stretch/>
        </p:blipFill>
        <p:spPr>
          <a:xfrm>
            <a:off x="7295400" y="5520960"/>
            <a:ext cx="1845720" cy="973440"/>
          </a:xfrm>
          <a:prstGeom prst="rect">
            <a:avLst/>
          </a:prstGeom>
          <a:ln w="12600">
            <a:noFill/>
          </a:ln>
        </p:spPr>
      </p:pic>
      <p:pic>
        <p:nvPicPr>
          <p:cNvPr id="80" name="Рисунок 4"/>
          <p:cNvPicPr/>
          <p:nvPr/>
        </p:nvPicPr>
        <p:blipFill>
          <a:blip r:embed="rId3" cstate="print"/>
          <a:stretch/>
        </p:blipFill>
        <p:spPr>
          <a:xfrm>
            <a:off x="9393480" y="5459760"/>
            <a:ext cx="83736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1" name="Рисунок 5"/>
          <p:cNvPicPr/>
          <p:nvPr/>
        </p:nvPicPr>
        <p:blipFill>
          <a:blip r:embed="rId4" cstate="print"/>
          <a:stretch/>
        </p:blipFill>
        <p:spPr>
          <a:xfrm>
            <a:off x="10774440" y="5407560"/>
            <a:ext cx="98712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2" name="Рисунок 8"/>
          <p:cNvPicPr/>
          <p:nvPr/>
        </p:nvPicPr>
        <p:blipFill rotWithShape="1">
          <a:blip r:embed="rId5" cstate="print"/>
          <a:srcRect l="27303" t="24181" r="20021" b="60265"/>
          <a:stretch/>
        </p:blipFill>
        <p:spPr>
          <a:xfrm>
            <a:off x="2279576" y="62910"/>
            <a:ext cx="6861544" cy="2285969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Прямоугольник 8"/>
          <p:cNvSpPr/>
          <p:nvPr/>
        </p:nvSpPr>
        <p:spPr>
          <a:xfrm>
            <a:off x="1919536" y="2413338"/>
            <a:ext cx="87484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«Крымская школа-гимназия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Сакского района Республики Крым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35560" y="4869160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СЕГОДНЯ УСИЛИЯ – ЗАВТРА РЕЗУЛЬТАТ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Tm="13202">
        <p14:reveal/>
      </p:transition>
    </mc:Choice>
    <mc:Fallback>
      <p:transition spd="slow" advTm="13202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 xmlns="">
        <p14:playEvt time="0" objId="2"/>
        <p14:pauseEvt time="13202" objId="2"/>
        <p14:seekEvt time="13202" objId="2" seek="12972"/>
        <p14:resumeEvt time="13202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1200" y="908720"/>
            <a:ext cx="7200800" cy="5544616"/>
          </a:xfrm>
        </p:spPr>
        <p:txBody>
          <a:bodyPr/>
          <a:lstStyle/>
          <a:p>
            <a:pPr indent="457200" algn="ctr"/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Центр </a:t>
            </a:r>
            <a:r>
              <a:rPr lang="ru-RU" sz="2800" dirty="0">
                <a:solidFill>
                  <a:srgbClr val="FF0000"/>
                </a:solidFill>
                <a:latin typeface="Arial"/>
                <a:ea typeface="Arial"/>
              </a:rPr>
              <a:t>«</a:t>
            </a:r>
            <a:r>
              <a:rPr lang="ru-RU" sz="2800" b="1" strike="noStrike" dirty="0">
                <a:solidFill>
                  <a:srgbClr val="FF0000"/>
                </a:solidFill>
                <a:latin typeface="Arial"/>
                <a:ea typeface="Arial"/>
              </a:rPr>
              <a:t>ТОЧКА РОСТА»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на базе МБОУ «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Крымская школа-гимназия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»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обеспечен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b="1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современным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b="1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оборудованием</a:t>
            </a:r>
            <a:r>
              <a:rPr lang="ru-RU" sz="2800" b="1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!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/>
            </a:r>
            <a:b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С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озданы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рабочие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зоны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по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предметным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областям</a:t>
            </a:r>
            <a:r>
              <a:rPr lang="en-US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</a:t>
            </a:r>
            <a:r>
              <a:rPr lang="en-US" sz="2800" b="1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</a:t>
            </a:r>
            <a:r>
              <a:rPr lang="en-US" sz="2800" b="1" strike="noStrike" dirty="0" err="1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Технология</a:t>
            </a:r>
            <a:r>
              <a:rPr lang="en-US" sz="2800" b="1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»,</a:t>
            </a:r>
            <a:r>
              <a:rPr lang="ru-RU" sz="2800" b="1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«Физика</a:t>
            </a:r>
            <a:r>
              <a:rPr lang="ru-RU" sz="2800" b="1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», </a:t>
            </a:r>
            <a:r>
              <a:rPr lang="ru-RU" sz="2800" b="1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«Химия</a:t>
            </a:r>
            <a:r>
              <a:rPr lang="ru-RU" sz="2800" b="1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», </a:t>
            </a:r>
            <a:r>
              <a:rPr lang="ru-RU" sz="2800" b="1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«Биология»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. </a:t>
            </a:r>
            <a:b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Создание центра «ТОЧКА РОСТА» способствует получению </a:t>
            </a:r>
            <a:r>
              <a:rPr lang="ru-RU" sz="2800" b="1" dirty="0" smtClean="0">
                <a:solidFill>
                  <a:srgbClr val="FF0000"/>
                </a:solidFill>
                <a:latin typeface="Arial"/>
                <a:ea typeface="Arial"/>
              </a:rPr>
              <a:t>к</a:t>
            </a:r>
            <a:r>
              <a:rPr lang="ru-RU" sz="2800" b="1" strike="noStrike" dirty="0" smtClean="0">
                <a:solidFill>
                  <a:srgbClr val="FF0000"/>
                </a:solidFill>
                <a:latin typeface="Arial"/>
                <a:ea typeface="Arial"/>
              </a:rPr>
              <a:t>ачественного современного образования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 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школьников и </a:t>
            </a:r>
            <a:r>
              <a:rPr lang="ru-RU" sz="2800" strike="noStrike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формированию 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у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обучающихся</a:t>
            </a:r>
            <a:r>
              <a:rPr lang="ru-RU" sz="2800" strike="noStrike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современных технологических и гуманитарных навыков.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23392" y="5445224"/>
            <a:ext cx="4032448" cy="1152128"/>
          </a:xfrm>
        </p:spPr>
        <p:txBody>
          <a:bodyPr/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Фото-0118.jpg">
            <a:extLst>
              <a:ext uri="{FF2B5EF4-FFF2-40B4-BE49-F238E27FC236}">
                <a16:creationId xmlns:a16="http://schemas.microsoft.com/office/drawing/2014/main" xmlns="" id="{1F4CAA87-8FFD-4393-8816-C5E888190B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3003" y="908720"/>
            <a:ext cx="4191000" cy="381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 cap="sq">
            <a:solidFill>
              <a:srgbClr val="0000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37041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Tm="13643">
        <p14:reveal/>
      </p:transition>
    </mc:Choice>
    <mc:Fallback>
      <p:transition spd="slow" advTm="136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9023608" cy="917280"/>
          </a:xfrm>
        </p:spPr>
        <p:txBody>
          <a:bodyPr/>
          <a:lstStyle/>
          <a:p>
            <a:pPr algn="ctr"/>
            <a:r>
              <a:rPr lang="ru-RU" sz="2000" b="1" dirty="0"/>
              <a:t>Центр «Точка роста» является частью образовательной среды общеобразовательной организации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744072" y="2636912"/>
            <a:ext cx="5447928" cy="2789488"/>
          </a:xfrm>
        </p:spPr>
        <p:txBody>
          <a:bodyPr/>
          <a:lstStyle/>
          <a:p>
            <a:pPr lvl="0">
              <a:buFont typeface="Wingdings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</a:rPr>
              <a:t>преподавание учебных предметов;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</a:rPr>
              <a:t>внеурочная деятельность 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</a:rPr>
              <a:t>дополнительное образование детей 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dirty="0">
                <a:solidFill>
                  <a:srgbClr val="0070C0"/>
                </a:solidFill>
              </a:rPr>
              <a:t>проведение внеклассных мероприятий для обучающихся</a:t>
            </a:r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Центры «Точка роста» создаются при поддержке Министерства просвещения Российской Федерации.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BC56F6-9904-4E8B-9739-F763E73AB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368" y="1700808"/>
            <a:ext cx="6192688" cy="4644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9239632" cy="91728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+mn-lt"/>
              </a:rPr>
              <a:t>Опыт педагогов центра «Точка роста» на базе «Крымская школа-гимназия»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168008" y="2030883"/>
            <a:ext cx="5832648" cy="48245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/>
              <a:t> </a:t>
            </a:r>
            <a:r>
              <a:rPr lang="ru-RU" dirty="0">
                <a:solidFill>
                  <a:srgbClr val="0070C0"/>
                </a:solidFill>
              </a:rPr>
              <a:t>сентябрь -  открытие центра «Точка роста», педагоги демонстрировали </a:t>
            </a:r>
            <a:r>
              <a:rPr lang="ru-RU" b="1" dirty="0">
                <a:solidFill>
                  <a:srgbClr val="0070C0"/>
                </a:solidFill>
              </a:rPr>
              <a:t>мастер-класс</a:t>
            </a:r>
            <a:r>
              <a:rPr lang="ru-RU" dirty="0">
                <a:solidFill>
                  <a:srgbClr val="0070C0"/>
                </a:solidFill>
              </a:rPr>
              <a:t> с новейшим оборудованием 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70C0"/>
                </a:solidFill>
              </a:rPr>
              <a:t>Сегодня - </a:t>
            </a:r>
            <a:r>
              <a:rPr lang="ru-RU" b="1" dirty="0">
                <a:solidFill>
                  <a:srgbClr val="0070C0"/>
                </a:solidFill>
              </a:rPr>
              <a:t>семинар-практикум </a:t>
            </a:r>
            <a:r>
              <a:rPr lang="ru-RU" dirty="0">
                <a:solidFill>
                  <a:srgbClr val="0070C0"/>
                </a:solidFill>
              </a:rPr>
              <a:t> на тему «Организация проектной и исследовательской деятельности обучающихся с использованием </a:t>
            </a:r>
            <a:r>
              <a:rPr lang="ru-RU" b="1" dirty="0">
                <a:solidFill>
                  <a:srgbClr val="0070C0"/>
                </a:solidFill>
              </a:rPr>
              <a:t>цифровой лаборатории </a:t>
            </a:r>
            <a:r>
              <a:rPr lang="ru-RU" dirty="0">
                <a:solidFill>
                  <a:srgbClr val="0070C0"/>
                </a:solidFill>
              </a:rPr>
              <a:t>на уроках биологии»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64337" y="260649"/>
            <a:ext cx="205250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9186D5-6313-4347-A402-915919E278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7475" y="4333923"/>
            <a:ext cx="2884030" cy="21630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A807F4-AB7A-43C8-AC34-74E58266A2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008" y="1392072"/>
            <a:ext cx="2052504" cy="15393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02665CB-7DA0-44CD-89F5-B6E93CF675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2" y="3140968"/>
            <a:ext cx="2884030" cy="216302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70F0F6E-EC67-4AA4-9BF2-F6D16C29F8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0050" y="1551657"/>
            <a:ext cx="3302419" cy="24768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Реализуемые программы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551384" y="1772816"/>
            <a:ext cx="8208912" cy="37752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Внеурочная деятельность (кружковая работа) 3-4 </a:t>
            </a:r>
            <a:r>
              <a:rPr lang="ru-RU" sz="2400" b="1" dirty="0" err="1"/>
              <a:t>кл</a:t>
            </a:r>
            <a:r>
              <a:rPr lang="ru-RU" sz="2400" b="1" dirty="0"/>
              <a:t>.</a:t>
            </a:r>
          </a:p>
          <a:p>
            <a:pPr marL="0" indent="0" algn="l">
              <a:buNone/>
            </a:pPr>
            <a:r>
              <a:rPr lang="ru-RU" sz="2400" b="1" dirty="0"/>
              <a:t>- </a:t>
            </a:r>
            <a:r>
              <a:rPr lang="ru-RU" sz="2400" dirty="0"/>
              <a:t>робототехника</a:t>
            </a:r>
          </a:p>
          <a:p>
            <a:pPr marL="0" indent="0" algn="ctr">
              <a:buNone/>
            </a:pPr>
            <a:r>
              <a:rPr lang="ru-RU" sz="2400" b="1" dirty="0"/>
              <a:t>     Дополнительное образование 8-11 классы</a:t>
            </a:r>
          </a:p>
          <a:p>
            <a:pPr marL="0" indent="0" algn="l">
              <a:buNone/>
            </a:pPr>
            <a:r>
              <a:rPr lang="ru-RU" sz="2400" dirty="0"/>
              <a:t>- мастер-классы по органической химии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BCC5517-36E1-42E1-BA4E-71B2366818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4312" y="2060848"/>
            <a:ext cx="3131840" cy="23488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6B1BEB3-1487-4E3E-A572-0EC79CF2C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445936" y="4224953"/>
            <a:ext cx="3101550" cy="14344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30261AB-D8B4-43BE-914E-0FFE86F25E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2073" y="4678293"/>
            <a:ext cx="3931779" cy="18146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9941DE3-277A-4278-BE87-65B99D06A8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68" y="3369150"/>
            <a:ext cx="3931779" cy="181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225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/>
              <a:t>Реализуемые программы по учебным предметам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559496" y="1772816"/>
            <a:ext cx="7128792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4000" dirty="0"/>
              <a:t>Биология</a:t>
            </a:r>
          </a:p>
          <a:p>
            <a:pPr marL="0" indent="0" algn="l">
              <a:buNone/>
            </a:pPr>
            <a:r>
              <a:rPr lang="ru-RU" sz="4000" dirty="0"/>
              <a:t>Технология</a:t>
            </a:r>
          </a:p>
          <a:p>
            <a:pPr marL="0" indent="0" algn="l">
              <a:buNone/>
            </a:pPr>
            <a:r>
              <a:rPr lang="ru-RU" sz="4000" dirty="0"/>
              <a:t>Физика</a:t>
            </a:r>
          </a:p>
          <a:p>
            <a:pPr marL="0" indent="0" algn="l">
              <a:buNone/>
            </a:pPr>
            <a:r>
              <a:rPr lang="ru-RU" sz="4000" dirty="0"/>
              <a:t>Химия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AECA40B-E3A0-4EA7-852A-2C0EC4890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8685" y="1052735"/>
            <a:ext cx="3168350" cy="23762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AAECFD8-D845-4105-B5AC-4A4F839FF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1863" y="1701814"/>
            <a:ext cx="3742235" cy="17271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46158AB-F0A4-4C50-9971-931395C81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97397" y="4468229"/>
            <a:ext cx="3270213" cy="150932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AD5F9CF-DFBA-4431-9F88-27E1E165BB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1984" y="4068046"/>
            <a:ext cx="3387331" cy="254049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622BE9C-40F6-4610-8B09-2ABE8903FC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2685" y="4337778"/>
            <a:ext cx="3035829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068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9456" y="2492896"/>
            <a:ext cx="9115703" cy="19447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5917</TotalTime>
  <Words>155</Words>
  <Application>Microsoft Office PowerPoint</Application>
  <PresentationFormat>Произвольный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Office Theme</vt:lpstr>
      <vt:lpstr>Office Theme</vt:lpstr>
      <vt:lpstr>Слайд 1</vt:lpstr>
      <vt:lpstr>Центр «ТОЧКА РОСТА» на базе МБОУ «Крымская школа-гимназия» обеспечен современным оборудованием!   Созданы рабочие зоны по предметным областям «Технология», «Физика», «Химия», «Биология».   Создание центра «ТОЧКА РОСТА» способствует получению качественного современного образования  школьников и формированию у обучающихся современных технологических и гуманитарных навыков. </vt:lpstr>
      <vt:lpstr>Центр «Точка роста» является частью образовательной среды общеобразовательной организации</vt:lpstr>
      <vt:lpstr>Опыт педагогов центра «Точка роста» на базе «Крымская школа-гимназия»</vt:lpstr>
      <vt:lpstr>Реализуемые программы</vt:lpstr>
      <vt:lpstr>Реализуемые программы по учебным предметам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user7</dc:creator>
  <cp:lastModifiedBy>Секретарь</cp:lastModifiedBy>
  <cp:revision>68</cp:revision>
  <cp:lastPrinted>2022-05-23T10:22:15Z</cp:lastPrinted>
  <dcterms:modified xsi:type="dcterms:W3CDTF">2023-02-16T12:33:21Z</dcterms:modified>
</cp:coreProperties>
</file>